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varScale="1">
        <p:scale>
          <a:sx n="29" d="100"/>
          <a:sy n="29" d="100"/>
        </p:scale>
        <p:origin x="540" y="7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9/18/2019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9/18/2019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pn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pn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jpeg"/><Relationship Id="rId20" Type="http://schemas.openxmlformats.org/officeDocument/2006/relationships/image" Target="../media/image20.jpeg"/><Relationship Id="rId41" Type="http://schemas.openxmlformats.org/officeDocument/2006/relationships/image" Target="../media/image41.pn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9.png"/><Relationship Id="rId7" Type="http://schemas.openxmlformats.org/officeDocument/2006/relationships/image" Target="../media/image85.png"/><Relationship Id="rId12"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4.png"/><Relationship Id="rId11" Type="http://schemas.openxmlformats.org/officeDocument/2006/relationships/image" Target="../media/image26.jpe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20.jpeg"/><Relationship Id="rId9" Type="http://schemas.openxmlformats.org/officeDocument/2006/relationships/image" Target="../media/image87.png"/></Relationships>
</file>

<file path=ppt/slides/_rels/slide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jpeg"/><Relationship Id="rId18" Type="http://schemas.openxmlformats.org/officeDocument/2006/relationships/image" Target="../media/image100.png"/><Relationship Id="rId3" Type="http://schemas.openxmlformats.org/officeDocument/2006/relationships/image" Target="../media/image62.jpeg"/><Relationship Id="rId7" Type="http://schemas.openxmlformats.org/officeDocument/2006/relationships/image" Target="../media/image92.png"/><Relationship Id="rId12" Type="http://schemas.openxmlformats.org/officeDocument/2006/relationships/image" Target="../media/image96.png"/><Relationship Id="rId17"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64.jpeg"/><Relationship Id="rId1" Type="http://schemas.openxmlformats.org/officeDocument/2006/relationships/slideLayout" Target="../slideLayouts/slideLayout16.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jpeg"/><Relationship Id="rId10" Type="http://schemas.openxmlformats.org/officeDocument/2006/relationships/image" Target="../media/image5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jpeg"/><Relationship Id="rId3" Type="http://schemas.openxmlformats.org/officeDocument/2006/relationships/image" Target="../media/image41.png"/><Relationship Id="rId7" Type="http://schemas.openxmlformats.org/officeDocument/2006/relationships/image" Target="../media/image103.png"/><Relationship Id="rId12" Type="http://schemas.openxmlformats.org/officeDocument/2006/relationships/image" Target="../media/image108.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48.jpeg"/><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38.png"/><Relationship Id="rId17" Type="http://schemas.openxmlformats.org/officeDocument/2006/relationships/image" Target="../media/image120.jpeg"/><Relationship Id="rId2" Type="http://schemas.openxmlformats.org/officeDocument/2006/relationships/notesSlide" Target="../notesSlides/notesSlide7.xml"/><Relationship Id="rId16" Type="http://schemas.openxmlformats.org/officeDocument/2006/relationships/image" Target="../media/image41.png"/><Relationship Id="rId1" Type="http://schemas.openxmlformats.org/officeDocument/2006/relationships/slideLayout" Target="../slideLayouts/slideLayout26.xml"/><Relationship Id="rId6" Type="http://schemas.openxmlformats.org/officeDocument/2006/relationships/image" Target="../media/image115.jpeg"/><Relationship Id="rId11" Type="http://schemas.openxmlformats.org/officeDocument/2006/relationships/image" Target="../media/image37.png"/><Relationship Id="rId5" Type="http://schemas.openxmlformats.org/officeDocument/2006/relationships/image" Target="../media/image114.jpeg"/><Relationship Id="rId15" Type="http://schemas.openxmlformats.org/officeDocument/2006/relationships/image" Target="../media/image119.png"/><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image" Target="../media/image35.png"/><Relationship Id="rId14" Type="http://schemas.openxmlformats.org/officeDocument/2006/relationships/image" Target="../media/image1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987" cy="786386"/>
            <a:chOff x="-784793" y="2224871"/>
            <a:chExt cx="1736204"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78904" y="2287497"/>
              <a:ext cx="1630315" cy="3657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96525" y="3480027"/>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830843" cy="786385"/>
            <a:chOff x="-837987" y="1915807"/>
            <a:chExt cx="1806301"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674205" y="1934768"/>
              <a:ext cx="1642519" cy="407188"/>
              <a:chOff x="-608954" y="1989351"/>
              <a:chExt cx="1642519" cy="407188"/>
            </a:xfrm>
          </p:grpSpPr>
          <p:sp>
            <p:nvSpPr>
              <p:cNvPr id="267" name="Rectangle 266">
                <a:extLst>
                  <a:ext uri="{FF2B5EF4-FFF2-40B4-BE49-F238E27FC236}">
                    <a16:creationId xmlns:a16="http://schemas.microsoft.com/office/drawing/2014/main" id="{5CA8A285-FA75-4DED-8538-76499F620047}"/>
                  </a:ext>
                </a:extLst>
              </p:cNvPr>
              <p:cNvSpPr/>
              <p:nvPr/>
            </p:nvSpPr>
            <p:spPr>
              <a:xfrm>
                <a:off x="-608954" y="1989351"/>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90290" y="2016323"/>
                <a:ext cx="1423855"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27876" cy="5783604"/>
            <a:chOff x="10672552" y="2955994"/>
            <a:chExt cx="5727876" cy="5783604"/>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36" y="4387270"/>
              <a:ext cx="5441992" cy="4352328"/>
              <a:chOff x="12541464" y="4243091"/>
              <a:chExt cx="5720997" cy="3794515"/>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69060" y="5160911"/>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4907415" y="632040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2584104" y="5818775"/>
                <a:ext cx="2594800" cy="685596"/>
                <a:chOff x="5576120" y="2593073"/>
                <a:chExt cx="1730988" cy="441438"/>
              </a:xfrm>
            </p:grpSpPr>
            <p:sp>
              <p:nvSpPr>
                <p:cNvPr id="288" name="TextBox 287">
                  <a:extLst>
                    <a:ext uri="{FF2B5EF4-FFF2-40B4-BE49-F238E27FC236}">
                      <a16:creationId xmlns:a16="http://schemas.microsoft.com/office/drawing/2014/main" id="{FC931E18-4AEA-4BDE-91DF-31E3B9AF09B5}"/>
                    </a:ext>
                  </a:extLst>
                </p:cNvPr>
                <p:cNvSpPr txBox="1"/>
                <p:nvPr/>
              </p:nvSpPr>
              <p:spPr>
                <a:xfrm>
                  <a:off x="5646222" y="2627128"/>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5576120" y="2593073"/>
                  <a:ext cx="468126" cy="441438"/>
                </a:xfrm>
                <a:prstGeom prst="ellipse">
                  <a:avLst/>
                </a:prstGeom>
                <a:ln w="12700" cap="rnd">
                  <a:solidFill>
                    <a:schemeClr val="bg1"/>
                  </a:solidFill>
                  <a:prstDash val="solid"/>
                </a:ln>
                <a:effectLst/>
              </p:spPr>
            </p:pic>
          </p:grpSp>
          <p:sp>
            <p:nvSpPr>
              <p:cNvPr id="285" name="TextBox 284">
                <a:extLst>
                  <a:ext uri="{FF2B5EF4-FFF2-40B4-BE49-F238E27FC236}">
                    <a16:creationId xmlns:a16="http://schemas.microsoft.com/office/drawing/2014/main" id="{E5C869D6-3E1A-4D7C-8901-A52F030CD835}"/>
                  </a:ext>
                </a:extLst>
              </p:cNvPr>
              <p:cNvSpPr txBox="1"/>
              <p:nvPr/>
            </p:nvSpPr>
            <p:spPr>
              <a:xfrm>
                <a:off x="15766975" y="434482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72268" y="6598802"/>
                <a:ext cx="2606635" cy="685598"/>
                <a:chOff x="3642473" y="3028986"/>
                <a:chExt cx="1738883"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470" y="3072641"/>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42473" y="3028986"/>
                  <a:ext cx="468126" cy="441439"/>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5650164" y="6677661"/>
                <a:ext cx="2601161" cy="685597"/>
                <a:chOff x="6108655" y="3053310"/>
                <a:chExt cx="1735230" cy="441438"/>
              </a:xfrm>
            </p:grpSpPr>
            <p:sp>
              <p:nvSpPr>
                <p:cNvPr id="279" name="TextBox 278">
                  <a:extLst>
                    <a:ext uri="{FF2B5EF4-FFF2-40B4-BE49-F238E27FC236}">
                      <a16:creationId xmlns:a16="http://schemas.microsoft.com/office/drawing/2014/main" id="{16887C6E-E16B-4D6C-AFB5-DF955C85C82B}"/>
                    </a:ext>
                  </a:extLst>
                </p:cNvPr>
                <p:cNvSpPr txBox="1"/>
                <p:nvPr/>
              </p:nvSpPr>
              <p:spPr>
                <a:xfrm>
                  <a:off x="6183000" y="3091329"/>
                  <a:ext cx="1660885"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6108655" y="3053310"/>
                  <a:ext cx="468126" cy="441438"/>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94249" y="7352008"/>
                <a:ext cx="2588279" cy="685598"/>
                <a:chOff x="3682935" y="3521346"/>
                <a:chExt cx="172663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8686" y="3555904"/>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3682935" y="3521346"/>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94708" y="5878780"/>
                <a:ext cx="2667753" cy="685598"/>
                <a:chOff x="7667286" y="3130028"/>
                <a:chExt cx="1779655"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86054" y="3155671"/>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7667286" y="3130028"/>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5569730" y="4291963"/>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7"/>
              <a:stretch>
                <a:fillRect/>
              </a:stretch>
            </p:blipFill>
            <p:spPr>
              <a:xfrm>
                <a:off x="15600754" y="5110077"/>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a:endCxn id="290" idx="2"/>
            </p:cNvCxnSpPr>
            <p:nvPr/>
          </p:nvCxnSpPr>
          <p:spPr>
            <a:xfrm flipV="1">
              <a:off x="10672552" y="6587779"/>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flipH="1">
              <a:off x="13564825" y="4334147"/>
              <a:ext cx="1" cy="325027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flipV="1">
              <a:off x="13555103" y="6656606"/>
              <a:ext cx="307675" cy="477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69159" y="5774899"/>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83606" y="4836518"/>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91333" y="8371232"/>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78321" y="7482475"/>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id="{F7EA80A0-35D0-45A4-A8D3-73F62E07EEB7}"/>
                </a:ext>
              </a:extLst>
            </p:cNvPr>
            <p:cNvCxnSpPr>
              <a:cxnSpLocks/>
              <a:endCxn id="281" idx="2"/>
            </p:cNvCxnSpPr>
            <p:nvPr/>
          </p:nvCxnSpPr>
          <p:spPr>
            <a:xfrm>
              <a:off x="13569159" y="7572926"/>
              <a:ext cx="34637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3672555"/>
                <a:chOff x="5555374" y="3943389"/>
                <a:chExt cx="5586196" cy="3543547"/>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40566" y="675810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2" name="TextBox 421">
                  <a:extLst>
                    <a:ext uri="{FF2B5EF4-FFF2-40B4-BE49-F238E27FC236}">
                      <a16:creationId xmlns:a16="http://schemas.microsoft.com/office/drawing/2014/main" id="{DCCE363D-2477-4427-A164-C3B378DFD8F5}"/>
                    </a:ext>
                  </a:extLst>
                </p:cNvPr>
                <p:cNvSpPr txBox="1"/>
                <p:nvPr/>
              </p:nvSpPr>
              <p:spPr>
                <a:xfrm>
                  <a:off x="5834100" y="5062187"/>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5400" y="504841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5573667" y="6728176"/>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5845379" y="5935926"/>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5578253" y="5835268"/>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1"/>
              <a:ext cx="2912458" cy="1436476"/>
              <a:chOff x="6875109" y="6834867"/>
              <a:chExt cx="2912458" cy="1436476"/>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6"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7"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382027" cy="2839747"/>
                  <a:chOff x="17931739" y="4785306"/>
                  <a:chExt cx="5382027"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50787" cy="786385"/>
                    <a:chOff x="20856335" y="4800388"/>
                    <a:chExt cx="2350787"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21124"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371451" cy="786385"/>
                    <a:chOff x="20856410" y="5608899"/>
                    <a:chExt cx="2371451" cy="786385"/>
                  </a:xfrm>
                </p:grpSpPr>
                <p:sp>
                  <p:nvSpPr>
                    <p:cNvPr id="378" name="TextBox 377">
                      <a:extLst>
                        <a:ext uri="{FF2B5EF4-FFF2-40B4-BE49-F238E27FC236}">
                          <a16:creationId xmlns:a16="http://schemas.microsoft.com/office/drawing/2014/main" id="{BD9D3C8F-5C44-4933-BCCE-5F94412EE583}"/>
                        </a:ext>
                      </a:extLst>
                    </p:cNvPr>
                    <p:cNvSpPr txBox="1"/>
                    <p:nvPr/>
                  </p:nvSpPr>
                  <p:spPr>
                    <a:xfrm>
                      <a:off x="20914430" y="5685342"/>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02185" cy="786385"/>
                    <a:chOff x="20862272" y="6437880"/>
                    <a:chExt cx="2402185"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275466" y="6488306"/>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32"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3"/>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4"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5"/>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6"/>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7"/>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8"/>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9"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41"/>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2" y="3335575"/>
                <a:ext cx="2858304" cy="4488764"/>
                <a:chOff x="23498112" y="3335575"/>
                <a:chExt cx="2858304" cy="4488764"/>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2" y="4660962"/>
                  <a:ext cx="5709" cy="281081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29586" y="5227483"/>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31" name="Group 1030">
                  <a:extLst>
                    <a:ext uri="{FF2B5EF4-FFF2-40B4-BE49-F238E27FC236}">
                      <a16:creationId xmlns:a16="http://schemas.microsoft.com/office/drawing/2014/main" id="{864A7EDF-6DE4-47FB-9B48-35B6F8AF9657}"/>
                    </a:ext>
                  </a:extLst>
                </p:cNvPr>
                <p:cNvGrpSpPr/>
                <p:nvPr/>
              </p:nvGrpSpPr>
              <p:grpSpPr>
                <a:xfrm>
                  <a:off x="23740813" y="4842736"/>
                  <a:ext cx="2531211" cy="786384"/>
                  <a:chOff x="23740813" y="4842736"/>
                  <a:chExt cx="2531211" cy="786384"/>
                </a:xfrm>
              </p:grpSpPr>
              <p:sp>
                <p:nvSpPr>
                  <p:cNvPr id="462" name="TextBox 461">
                    <a:extLst>
                      <a:ext uri="{FF2B5EF4-FFF2-40B4-BE49-F238E27FC236}">
                        <a16:creationId xmlns:a16="http://schemas.microsoft.com/office/drawing/2014/main" id="{99D952D4-C4CD-4DBF-9424-DB2D53376B3A}"/>
                      </a:ext>
                    </a:extLst>
                  </p:cNvPr>
                  <p:cNvSpPr txBox="1"/>
                  <p:nvPr/>
                </p:nvSpPr>
                <p:spPr>
                  <a:xfrm>
                    <a:off x="23903728" y="4893061"/>
                    <a:ext cx="2368296"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Open Position</a:t>
                    </a:r>
                    <a:endParaRPr lang="en-US" sz="1200" b="1" dirty="0">
                      <a:solidFill>
                        <a:schemeClr val="bg1"/>
                      </a:solidFill>
                    </a:endParaRPr>
                  </a:p>
                  <a:p>
                    <a:r>
                      <a:rPr lang="en-US" sz="1100" b="1" dirty="0">
                        <a:solidFill>
                          <a:schemeClr val="bg1"/>
                        </a:solidFill>
                      </a:rPr>
                      <a:t>            NAM Idea Program</a:t>
                    </a:r>
                  </a:p>
                  <a:p>
                    <a:r>
                      <a:rPr lang="es-MX" sz="1100" b="1" dirty="0">
                        <a:solidFill>
                          <a:schemeClr val="bg1"/>
                        </a:solidFill>
                      </a:rPr>
                      <a:t>            </a:t>
                    </a:r>
                    <a:r>
                      <a:rPr lang="en-US" sz="1100" b="1" dirty="0">
                        <a:solidFill>
                          <a:schemeClr val="bg1"/>
                        </a:solidFill>
                      </a:rPr>
                      <a:t>Manager</a:t>
                    </a:r>
                  </a:p>
                </p:txBody>
              </p:sp>
              <p:pic>
                <p:nvPicPr>
                  <p:cNvPr id="400" name="Picture 399">
                    <a:extLst>
                      <a:ext uri="{FF2B5EF4-FFF2-40B4-BE49-F238E27FC236}">
                        <a16:creationId xmlns:a16="http://schemas.microsoft.com/office/drawing/2014/main" id="{1A51000A-B46F-493E-92B0-2464A8C98257}"/>
                      </a:ext>
                    </a:extLst>
                  </p:cNvPr>
                  <p:cNvPicPr preferRelativeResize="0">
                    <a:picLocks/>
                  </p:cNvPicPr>
                  <p:nvPr/>
                </p:nvPicPr>
                <p:blipFill rotWithShape="1">
                  <a:blip r:embed="rId41"/>
                  <a:srcRect l="10563" t="32169" r="79236" b="45103"/>
                  <a:stretch/>
                </p:blipFill>
                <p:spPr>
                  <a:xfrm>
                    <a:off x="23740813" y="4842736"/>
                    <a:ext cx="667512" cy="786384"/>
                  </a:xfrm>
                  <a:prstGeom prst="ellipse">
                    <a:avLst/>
                  </a:prstGeom>
                  <a:ln>
                    <a:solidFill>
                      <a:schemeClr val="accent1"/>
                    </a:solidFill>
                  </a:ln>
                </p:spPr>
              </p:pic>
            </p:grpSp>
            <p:grpSp>
              <p:nvGrpSpPr>
                <p:cNvPr id="1032" name="Group 1031">
                  <a:extLst>
                    <a:ext uri="{FF2B5EF4-FFF2-40B4-BE49-F238E27FC236}">
                      <a16:creationId xmlns:a16="http://schemas.microsoft.com/office/drawing/2014/main" id="{0087764D-05E8-4586-A9CE-62F02A9A9B45}"/>
                    </a:ext>
                  </a:extLst>
                </p:cNvPr>
                <p:cNvGrpSpPr/>
                <p:nvPr/>
              </p:nvGrpSpPr>
              <p:grpSpPr>
                <a:xfrm>
                  <a:off x="23704870" y="5918399"/>
                  <a:ext cx="2567154" cy="786384"/>
                  <a:chOff x="23713864" y="5664499"/>
                  <a:chExt cx="2567154" cy="786384"/>
                </a:xfrm>
              </p:grpSpPr>
              <p:sp>
                <p:nvSpPr>
                  <p:cNvPr id="467" name="TextBox 466">
                    <a:extLst>
                      <a:ext uri="{FF2B5EF4-FFF2-40B4-BE49-F238E27FC236}">
                        <a16:creationId xmlns:a16="http://schemas.microsoft.com/office/drawing/2014/main" id="{860B02FB-1C27-4BAC-8095-531D95C8C176}"/>
                      </a:ext>
                    </a:extLst>
                  </p:cNvPr>
                  <p:cNvSpPr txBox="1"/>
                  <p:nvPr/>
                </p:nvSpPr>
                <p:spPr>
                  <a:xfrm>
                    <a:off x="23912722" y="5745184"/>
                    <a:ext cx="2368296"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410" name="Picture 409">
                    <a:extLst>
                      <a:ext uri="{FF2B5EF4-FFF2-40B4-BE49-F238E27FC236}">
                        <a16:creationId xmlns:a16="http://schemas.microsoft.com/office/drawing/2014/main" id="{93EDA76D-DBA2-4276-ADB4-836243372C89}"/>
                      </a:ext>
                    </a:extLst>
                  </p:cNvPr>
                  <p:cNvPicPr preferRelativeResize="0">
                    <a:picLocks/>
                  </p:cNvPicPr>
                  <p:nvPr/>
                </p:nvPicPr>
                <p:blipFill rotWithShape="1">
                  <a:blip r:embed="rId41"/>
                  <a:srcRect l="10563" t="32169" r="79236" b="45103"/>
                  <a:stretch/>
                </p:blipFill>
                <p:spPr>
                  <a:xfrm>
                    <a:off x="23713864" y="5664499"/>
                    <a:ext cx="667512" cy="786384"/>
                  </a:xfrm>
                  <a:prstGeom prst="ellipse">
                    <a:avLst/>
                  </a:prstGeom>
                  <a:ln>
                    <a:solidFill>
                      <a:schemeClr val="accent1"/>
                    </a:solidFill>
                  </a:ln>
                </p:spPr>
              </p:pic>
            </p:grpSp>
            <p:grpSp>
              <p:nvGrpSpPr>
                <p:cNvPr id="1033" name="Group 1032">
                  <a:extLst>
                    <a:ext uri="{FF2B5EF4-FFF2-40B4-BE49-F238E27FC236}">
                      <a16:creationId xmlns:a16="http://schemas.microsoft.com/office/drawing/2014/main" id="{84CC029D-299E-479D-BC13-8EFE7B1A647B}"/>
                    </a:ext>
                  </a:extLst>
                </p:cNvPr>
                <p:cNvGrpSpPr/>
                <p:nvPr/>
              </p:nvGrpSpPr>
              <p:grpSpPr>
                <a:xfrm>
                  <a:off x="23722800" y="7037955"/>
                  <a:ext cx="2565717" cy="786384"/>
                  <a:chOff x="23707684" y="6520086"/>
                  <a:chExt cx="2565717" cy="786384"/>
                </a:xfrm>
              </p:grpSpPr>
              <p:sp>
                <p:nvSpPr>
                  <p:cNvPr id="470" name="TextBox 469">
                    <a:extLst>
                      <a:ext uri="{FF2B5EF4-FFF2-40B4-BE49-F238E27FC236}">
                        <a16:creationId xmlns:a16="http://schemas.microsoft.com/office/drawing/2014/main" id="{2B40F046-D487-489A-9C92-D254ADB779F6}"/>
                      </a:ext>
                    </a:extLst>
                  </p:cNvPr>
                  <p:cNvSpPr txBox="1"/>
                  <p:nvPr/>
                </p:nvSpPr>
                <p:spPr>
                  <a:xfrm>
                    <a:off x="23905105" y="6549434"/>
                    <a:ext cx="2368296"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412" name="Picture 411">
                    <a:extLst>
                      <a:ext uri="{FF2B5EF4-FFF2-40B4-BE49-F238E27FC236}">
                        <a16:creationId xmlns:a16="http://schemas.microsoft.com/office/drawing/2014/main" id="{395459B8-D8B1-4A03-B1A2-5A44C7891A4C}"/>
                      </a:ext>
                    </a:extLst>
                  </p:cNvPr>
                  <p:cNvPicPr preferRelativeResize="0">
                    <a:picLocks/>
                  </p:cNvPicPr>
                  <p:nvPr/>
                </p:nvPicPr>
                <p:blipFill rotWithShape="1">
                  <a:blip r:embed="rId41"/>
                  <a:srcRect l="10563" t="32169" r="79236" b="45103"/>
                  <a:stretch/>
                </p:blipFill>
                <p:spPr>
                  <a:xfrm>
                    <a:off x="23707684" y="6520086"/>
                    <a:ext cx="667512" cy="786384"/>
                  </a:xfrm>
                  <a:prstGeom prst="ellipse">
                    <a:avLst/>
                  </a:prstGeom>
                  <a:ln>
                    <a:solidFill>
                      <a:schemeClr val="accent1"/>
                    </a:solidFill>
                  </a:ln>
                </p:spPr>
              </p:pic>
            </p:grp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0688" y="6332911"/>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a:off x="23519484" y="7471778"/>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8"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51"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41"/>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52"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29492" y="7728061"/>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07DF74D7-883F-4498-9113-C9C288BCA3BB}"/>
              </a:ext>
            </a:extLst>
          </p:cNvPr>
          <p:cNvGrpSpPr/>
          <p:nvPr/>
        </p:nvGrpSpPr>
        <p:grpSpPr>
          <a:xfrm>
            <a:off x="2020139" y="2483481"/>
            <a:ext cx="14944939" cy="11229345"/>
            <a:chOff x="2002339" y="2663190"/>
            <a:chExt cx="14944939" cy="11229345"/>
          </a:xfrm>
        </p:grpSpPr>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159415" y="4070630"/>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10533" y="9242702"/>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5902976" y="919183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1030" idx="2"/>
            </p:cNvCxnSpPr>
            <p:nvPr/>
          </p:nvCxnSpPr>
          <p:spPr>
            <a:xfrm>
              <a:off x="14134035" y="10720406"/>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22835" y="10139588"/>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561918" y="1039611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5"/>
            <a:stretch>
              <a:fillRect/>
            </a:stretch>
          </p:blipFill>
          <p:spPr>
            <a:xfrm>
              <a:off x="11377152" y="10334404"/>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08461" y="1072871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469446" y="1311364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472394" y="1126553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41276" y="1037334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31056" y="1314420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8390794" y="10310588"/>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a:off x="8393202" y="13091207"/>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8" cstate="email">
              <a:extLst>
                <a:ext uri="{28A0092B-C50C-407E-A947-70E740481C1C}">
                  <a14:useLocalDpi xmlns:a14="http://schemas.microsoft.com/office/drawing/2010/main" val="0"/>
                </a:ext>
              </a:extLst>
            </a:blip>
            <a:stretch>
              <a:fillRect/>
            </a:stretch>
          </p:blipFill>
          <p:spPr>
            <a:xfrm>
              <a:off x="2299096" y="13106151"/>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9" cstate="email">
              <a:extLst>
                <a:ext uri="{28A0092B-C50C-407E-A947-70E740481C1C}">
                  <a14:useLocalDpi xmlns:a14="http://schemas.microsoft.com/office/drawing/2010/main" val="0"/>
                </a:ext>
              </a:extLst>
            </a:blip>
            <a:stretch>
              <a:fillRect/>
            </a:stretch>
          </p:blipFill>
          <p:spPr>
            <a:xfrm>
              <a:off x="5388726" y="11197734"/>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8721" y="1128748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481167" y="1035889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39622" y="12200638"/>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39622" y="113066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472394" y="122149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481167" y="13118794"/>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42949" y="1036151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57569" y="12202825"/>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2296763" y="1027781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2303039" y="112121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388726" y="1029614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3" cstate="email">
              <a:extLst>
                <a:ext uri="{28A0092B-C50C-407E-A947-70E740481C1C}">
                  <a14:useLocalDpi xmlns:a14="http://schemas.microsoft.com/office/drawing/2010/main" val="0"/>
                </a:ext>
              </a:extLst>
            </a:blip>
            <a:srcRect/>
            <a:stretch>
              <a:fillRect/>
            </a:stretch>
          </p:blipFill>
          <p:spPr bwMode="auto">
            <a:xfrm>
              <a:off x="8384902" y="1123988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4" cstate="email">
              <a:extLst>
                <a:ext uri="{28A0092B-C50C-407E-A947-70E740481C1C}">
                  <a14:useLocalDpi xmlns:a14="http://schemas.microsoft.com/office/drawing/2010/main" val="0"/>
                </a:ext>
              </a:extLst>
            </a:blip>
            <a:srcRect l="31924" t="24901" r="23576" b="27902"/>
            <a:stretch/>
          </p:blipFill>
          <p:spPr bwMode="auto">
            <a:xfrm>
              <a:off x="5387431" y="1214219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5" cstate="email">
              <a:extLst>
                <a:ext uri="{28A0092B-C50C-407E-A947-70E740481C1C}">
                  <a14:useLocalDpi xmlns:a14="http://schemas.microsoft.com/office/drawing/2010/main" val="0"/>
                </a:ext>
              </a:extLst>
            </a:blip>
            <a:srcRect/>
            <a:stretch>
              <a:fillRect/>
            </a:stretch>
          </p:blipFill>
          <p:spPr bwMode="auto">
            <a:xfrm>
              <a:off x="5384576" y="1304731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6" cstate="email">
              <a:extLst>
                <a:ext uri="{28A0092B-C50C-407E-A947-70E740481C1C}">
                  <a14:useLocalDpi xmlns:a14="http://schemas.microsoft.com/office/drawing/2010/main" val="0"/>
                </a:ext>
              </a:extLst>
            </a:blip>
            <a:stretch>
              <a:fillRect/>
            </a:stretch>
          </p:blipFill>
          <p:spPr>
            <a:xfrm>
              <a:off x="2310526" y="12138056"/>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02339" y="10109995"/>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39279" y="10665699"/>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16457" y="10093632"/>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078069" y="10129952"/>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074071" y="107694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088138" y="1261392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088138" y="116849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088138" y="136981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22069" y="10129952"/>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24421" y="107694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38488" y="1256254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38488" y="116849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38488" y="136981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08461" y="10105103"/>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a:endCxn id="670" idx="2"/>
            </p:cNvCxnSpPr>
            <p:nvPr/>
          </p:nvCxnSpPr>
          <p:spPr>
            <a:xfrm>
              <a:off x="11108461" y="13446216"/>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669" idx="2"/>
            </p:cNvCxnSpPr>
            <p:nvPr/>
          </p:nvCxnSpPr>
          <p:spPr>
            <a:xfrm>
              <a:off x="11108461" y="12543361"/>
              <a:ext cx="24620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08461" y="11682308"/>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5" name="TextBox 324">
              <a:extLst>
                <a:ext uri="{FF2B5EF4-FFF2-40B4-BE49-F238E27FC236}">
                  <a16:creationId xmlns:a16="http://schemas.microsoft.com/office/drawing/2014/main" id="{5E2DDC3C-5DCE-46D8-96F6-AF5E181E6C52}"/>
                </a:ext>
              </a:extLst>
            </p:cNvPr>
            <p:cNvSpPr txBox="1"/>
            <p:nvPr/>
          </p:nvSpPr>
          <p:spPr>
            <a:xfrm>
              <a:off x="11554088" y="13148702"/>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26" name="TextBox 325">
              <a:extLst>
                <a:ext uri="{FF2B5EF4-FFF2-40B4-BE49-F238E27FC236}">
                  <a16:creationId xmlns:a16="http://schemas.microsoft.com/office/drawing/2014/main" id="{A4E283ED-9E9E-4AB8-B6FA-A85CAD4BA16A}"/>
                </a:ext>
              </a:extLst>
            </p:cNvPr>
            <p:cNvSpPr txBox="1"/>
            <p:nvPr/>
          </p:nvSpPr>
          <p:spPr>
            <a:xfrm>
              <a:off x="11557094" y="1226377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561918" y="1135780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578982" y="1126094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4574153" y="1040048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7" cstate="email">
              <a:extLst>
                <a:ext uri="{28A0092B-C50C-407E-A947-70E740481C1C}">
                  <a14:useLocalDpi xmlns:a14="http://schemas.microsoft.com/office/drawing/2010/main" val="0"/>
                </a:ext>
              </a:extLst>
            </a:blip>
            <a:srcRect/>
            <a:stretch>
              <a:fillRect/>
            </a:stretch>
          </p:blipFill>
          <p:spPr bwMode="auto">
            <a:xfrm>
              <a:off x="14474135" y="1032721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8" cstate="email">
              <a:extLst>
                <a:ext uri="{28A0092B-C50C-407E-A947-70E740481C1C}">
                  <a14:useLocalDpi xmlns:a14="http://schemas.microsoft.com/office/drawing/2010/main" val="0"/>
                </a:ext>
              </a:extLst>
            </a:blip>
            <a:stretch>
              <a:fillRect/>
            </a:stretch>
          </p:blipFill>
          <p:spPr>
            <a:xfrm>
              <a:off x="8379641" y="12132765"/>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41"/>
            <a:srcRect l="10563" t="32169" r="79236" b="45103"/>
            <a:stretch/>
          </p:blipFill>
          <p:spPr>
            <a:xfrm>
              <a:off x="11352504" y="11289116"/>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39279" y="11605296"/>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17917" y="125619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25024" y="1353245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41"/>
            <a:srcRect l="10563" t="32169" r="79236" b="45103"/>
            <a:stretch/>
          </p:blipFill>
          <p:spPr>
            <a:xfrm>
              <a:off x="11354669" y="12150169"/>
              <a:ext cx="667512" cy="786384"/>
            </a:xfrm>
            <a:prstGeom prst="ellipse">
              <a:avLst/>
            </a:prstGeom>
            <a:ln>
              <a:solidFill>
                <a:schemeClr val="accent2">
                  <a:lumMod val="20000"/>
                  <a:lumOff val="80000"/>
                </a:schemeClr>
              </a:solidFill>
            </a:ln>
          </p:spPr>
        </p:pic>
        <p:pic>
          <p:nvPicPr>
            <p:cNvPr id="670" name="Picture 669">
              <a:extLst>
                <a:ext uri="{FF2B5EF4-FFF2-40B4-BE49-F238E27FC236}">
                  <a16:creationId xmlns:a16="http://schemas.microsoft.com/office/drawing/2014/main" id="{1E3E11C3-479F-413C-B1BA-79E256FDF6FF}"/>
                </a:ext>
              </a:extLst>
            </p:cNvPr>
            <p:cNvPicPr preferRelativeResize="0">
              <a:picLocks/>
            </p:cNvPicPr>
            <p:nvPr/>
          </p:nvPicPr>
          <p:blipFill rotWithShape="1">
            <a:blip r:embed="rId41"/>
            <a:srcRect l="10563" t="32169" r="79236" b="45103"/>
            <a:stretch/>
          </p:blipFill>
          <p:spPr>
            <a:xfrm>
              <a:off x="11406577" y="13054180"/>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41"/>
            <a:srcRect l="10563" t="32169" r="79236" b="45103"/>
            <a:stretch/>
          </p:blipFill>
          <p:spPr>
            <a:xfrm>
              <a:off x="14474135" y="11239220"/>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34035" y="11632412"/>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9"/>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41"/>
          <a:srcRect l="10563" t="32169" r="79236" b="45103"/>
          <a:stretch/>
        </p:blipFill>
        <p:spPr>
          <a:xfrm>
            <a:off x="26252451" y="7282239"/>
            <a:ext cx="667512" cy="786384"/>
          </a:xfrm>
          <a:prstGeom prst="ellipse">
            <a:avLst/>
          </a:prstGeom>
          <a:ln>
            <a:solidFill>
              <a:schemeClr val="accent1"/>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13290219" y="57997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9" name="TextBox 48">
            <a:extLst>
              <a:ext uri="{FF2B5EF4-FFF2-40B4-BE49-F238E27FC236}">
                <a16:creationId xmlns:a16="http://schemas.microsoft.com/office/drawing/2014/main" id="{119218A9-6648-4D29-9935-F28CCFCA0235}"/>
              </a:ext>
            </a:extLst>
          </p:cNvPr>
          <p:cNvSpPr txBox="1"/>
          <p:nvPr/>
        </p:nvSpPr>
        <p:spPr>
          <a:xfrm>
            <a:off x="13290219" y="806922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800" b="1" dirty="0">
                <a:solidFill>
                  <a:schemeClr val="bg1"/>
                </a:solidFill>
              </a:rPr>
              <a:t>Prj Mgr, MTY MEX</a:t>
            </a:r>
          </a:p>
          <a:p>
            <a:r>
              <a:rPr lang="en-US" sz="2800" dirty="0">
                <a:solidFill>
                  <a:schemeClr val="bg1"/>
                </a:solidFill>
              </a:rPr>
              <a:t>	QVE, CoS, SBO G´s</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72858" y="4849834"/>
            <a:ext cx="14194" cy="635733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6251" y="5012672"/>
            <a:ext cx="7535" cy="631126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3786" y="8964903"/>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31" idx="2"/>
          </p:cNvCxnSpPr>
          <p:nvPr/>
        </p:nvCxnSpPr>
        <p:spPr>
          <a:xfrm>
            <a:off x="11748266" y="6653989"/>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5" idx="2"/>
          </p:cNvCxnSpPr>
          <p:nvPr/>
        </p:nvCxnSpPr>
        <p:spPr>
          <a:xfrm>
            <a:off x="11753786" y="11323938"/>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21508395" y="4910203"/>
            <a:ext cx="0" cy="625830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5" idx="2"/>
          </p:cNvCxnSpPr>
          <p:nvPr/>
        </p:nvCxnSpPr>
        <p:spPr>
          <a:xfrm>
            <a:off x="21494663" y="6621250"/>
            <a:ext cx="60826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37" idx="2"/>
          </p:cNvCxnSpPr>
          <p:nvPr/>
        </p:nvCxnSpPr>
        <p:spPr>
          <a:xfrm>
            <a:off x="21494663" y="8933334"/>
            <a:ext cx="610641" cy="16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94663" y="11199268"/>
            <a:ext cx="608261" cy="790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2859063" y="573385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910996" y="808523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22880520" y="1034306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Prj Manager,  MTY MEX</a:t>
            </a:r>
          </a:p>
          <a:p>
            <a:r>
              <a:rPr lang="en-US" sz="2800" dirty="0">
                <a:solidFill>
                  <a:schemeClr val="bg1"/>
                </a:solidFill>
              </a:rPr>
              <a:t>	 QVE, CoS, SBO D2-M2</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Prj Manager,  MTY ME</a:t>
            </a:r>
          </a:p>
          <a:p>
            <a:r>
              <a:rPr lang="en-US" sz="2800" dirty="0">
                <a:solidFill>
                  <a:schemeClr val="bg1"/>
                </a:solidFill>
              </a:rPr>
              <a:t>	 QVE, CoS, SBO K3</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1040730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s-MX" sz="2800" b="1" dirty="0">
                <a:solidFill>
                  <a:schemeClr val="bg1"/>
                </a:solidFill>
              </a:rPr>
              <a:t>Prj Manager, MTY MX</a:t>
            </a:r>
            <a:endParaRPr lang="en-US" sz="2800" b="1" dirty="0">
              <a:solidFill>
                <a:schemeClr val="bg1"/>
              </a:solidFill>
            </a:endParaRPr>
          </a:p>
        </p:txBody>
      </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98746" y="5588713"/>
            <a:ext cx="2130552" cy="2130552"/>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102924" y="5550565"/>
            <a:ext cx="2130552" cy="2141370"/>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105304" y="7869747"/>
            <a:ext cx="2130552" cy="2130552"/>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604266" y="7903834"/>
            <a:ext cx="2130552" cy="2122138"/>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7"/>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8"/>
          <a:stretch>
            <a:fillRect/>
          </a:stretch>
        </p:blipFill>
        <p:spPr>
          <a:xfrm>
            <a:off x="22102924" y="10152441"/>
            <a:ext cx="2130552" cy="210945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9"/>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0"/>
          <a:stretch>
            <a:fillRect/>
          </a:stretch>
        </p:blipFill>
        <p:spPr>
          <a:xfrm>
            <a:off x="3028997" y="7811670"/>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1"/>
          <a:stretch>
            <a:fillRect/>
          </a:stretch>
        </p:blipFill>
        <p:spPr>
          <a:xfrm>
            <a:off x="3028997" y="10164933"/>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2"/>
          <a:stretch>
            <a:fillRect/>
          </a:stretch>
        </p:blipFill>
        <p:spPr>
          <a:xfrm>
            <a:off x="12604266" y="10314829"/>
            <a:ext cx="2130552" cy="2018218"/>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62375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646B221-8A84-4F52-9364-83A4693EEF13}"/>
              </a:ext>
            </a:extLst>
          </p:cNvPr>
          <p:cNvSpPr/>
          <p:nvPr/>
        </p:nvSpPr>
        <p:spPr>
          <a:xfrm>
            <a:off x="5014611" y="55981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61" name="Group 60">
            <a:extLst>
              <a:ext uri="{FF2B5EF4-FFF2-40B4-BE49-F238E27FC236}">
                <a16:creationId xmlns:a16="http://schemas.microsoft.com/office/drawing/2014/main" id="{81790259-63A3-410D-B637-5095E3CE081B}"/>
              </a:ext>
            </a:extLst>
          </p:cNvPr>
          <p:cNvGrpSpPr/>
          <p:nvPr/>
        </p:nvGrpSpPr>
        <p:grpSpPr>
          <a:xfrm>
            <a:off x="3253247" y="2409173"/>
            <a:ext cx="25497505" cy="10401028"/>
            <a:chOff x="3234055" y="2860302"/>
            <a:chExt cx="25497505" cy="1040102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a:t>
              </a:r>
            </a:p>
            <a:p>
              <a:r>
                <a:rPr lang="en-US" sz="2800" dirty="0">
                  <a:solidFill>
                    <a:schemeClr val="bg1"/>
                  </a:solidFill>
                </a:rPr>
                <a:t>	 PMP certified</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Prj Mgr, El Paso, TX</a:t>
              </a:r>
            </a:p>
            <a:p>
              <a:r>
                <a:rPr lang="en-US" sz="2800" dirty="0">
                  <a:solidFill>
                    <a:schemeClr val="bg1"/>
                  </a:solidFill>
                </a:rPr>
                <a:t>	PMP - CoS, QVE, SBO K3</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028" idx="2"/>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 </a:t>
              </a:r>
              <a:r>
                <a:rPr lang="en-US" sz="2800" dirty="0">
                  <a:solidFill>
                    <a:schemeClr val="bg1"/>
                  </a:solidFill>
                </a:rPr>
                <a:t>	</a:t>
              </a:r>
            </a:p>
            <a:p>
              <a:r>
                <a:rPr lang="en-US" sz="2800" dirty="0">
                  <a:solidFill>
                    <a:schemeClr val="bg1"/>
                  </a:solidFill>
                </a:rPr>
                <a:t>                   CoS,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Prj Mgr, MTY, MEX </a:t>
              </a:r>
            </a:p>
            <a:p>
              <a:r>
                <a:rPr lang="en-US" sz="2800" dirty="0">
                  <a:solidFill>
                    <a:schemeClr val="bg1"/>
                  </a:solidFill>
                </a:rPr>
                <a:t>	    CoS,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Sr. Prj Mgr, TXA, MEX</a:t>
              </a:r>
            </a:p>
            <a:p>
              <a:r>
                <a:rPr lang="en-US" sz="2800" dirty="0">
                  <a:solidFill>
                    <a:schemeClr val="bg1"/>
                  </a:solidFill>
                </a:rPr>
                <a:t>	Reb, CoS,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4575606" y="86479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a:t>
              </a:r>
              <a:r>
                <a:rPr lang="en-US" sz="2800" b="1" dirty="0">
                  <a:solidFill>
                    <a:schemeClr val="bg1"/>
                  </a:solidFill>
                </a:rPr>
                <a:t>Prj Mgr, TXA, MEX</a:t>
              </a:r>
            </a:p>
            <a:p>
              <a:r>
                <a:rPr lang="en-US" sz="2800" dirty="0">
                  <a:solidFill>
                    <a:schemeClr val="bg1"/>
                  </a:solidFill>
                </a:rPr>
                <a:t>	QVE, Reb, Risk Mitigation, CoS</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88060" y="8478666"/>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a:endCxn id="46" idx="2"/>
            </p:cNvCxnSpPr>
            <p:nvPr/>
          </p:nvCxnSpPr>
          <p:spPr>
            <a:xfrm flipV="1">
              <a:off x="3258505" y="12165410"/>
              <a:ext cx="537446" cy="260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7"/>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8"/>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9"/>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80772" y="11287648"/>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Prj Manager,  MTY MEX</a:t>
              </a:r>
            </a:p>
            <a:p>
              <a:r>
                <a:rPr lang="en-US" sz="2800"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10"/>
            <a:stretch>
              <a:fillRect/>
            </a:stretch>
          </p:blipFill>
          <p:spPr>
            <a:xfrm>
              <a:off x="3795951" y="11095562"/>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6433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91482"/>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23263" t="-637" r="-757" b="39626"/>
            <a:stretch/>
          </p:blipFill>
          <p:spPr>
            <a:xfrm>
              <a:off x="21430076" y="11121634"/>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a:endCxn id="119" idx="2"/>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84" name="TextBox 83">
            <a:extLst>
              <a:ext uri="{FF2B5EF4-FFF2-40B4-BE49-F238E27FC236}">
                <a16:creationId xmlns:a16="http://schemas.microsoft.com/office/drawing/2014/main" id="{58A99463-A991-465C-A9F7-F509D8B068DA}"/>
              </a:ext>
            </a:extLst>
          </p:cNvPr>
          <p:cNvSpPr txBox="1"/>
          <p:nvPr/>
        </p:nvSpPr>
        <p:spPr>
          <a:xfrm>
            <a:off x="25046458" y="1073271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97" name="TextBox 96">
            <a:extLst>
              <a:ext uri="{FF2B5EF4-FFF2-40B4-BE49-F238E27FC236}">
                <a16:creationId xmlns:a16="http://schemas.microsoft.com/office/drawing/2014/main" id="{7B3A6BBB-1260-45C0-9B0D-C74229BF3D2D}"/>
              </a:ext>
            </a:extLst>
          </p:cNvPr>
          <p:cNvSpPr txBox="1"/>
          <p:nvPr/>
        </p:nvSpPr>
        <p:spPr>
          <a:xfrm>
            <a:off x="25046458" y="84749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pic>
        <p:nvPicPr>
          <p:cNvPr id="119" name="Picture 118">
            <a:extLst>
              <a:ext uri="{FF2B5EF4-FFF2-40B4-BE49-F238E27FC236}">
                <a16:creationId xmlns:a16="http://schemas.microsoft.com/office/drawing/2014/main" id="{FDA9EB8D-D338-4DEC-B4C6-E357EC049A95}"/>
              </a:ext>
            </a:extLst>
          </p:cNvPr>
          <p:cNvPicPr preferRelativeResize="0">
            <a:picLocks/>
          </p:cNvPicPr>
          <p:nvPr/>
        </p:nvPicPr>
        <p:blipFill rotWithShape="1">
          <a:blip r:embed="rId17"/>
          <a:srcRect l="10389" t="31541" r="78973" b="44510"/>
          <a:stretch/>
        </p:blipFill>
        <p:spPr>
          <a:xfrm>
            <a:off x="24688208" y="10493202"/>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97172" y="6060812"/>
            <a:ext cx="2093976" cy="2054036"/>
          </a:xfrm>
          <a:prstGeom prst="flowChartConnector">
            <a:avLst/>
          </a:prstGeom>
        </p:spPr>
      </p:pic>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26272" y="1781049"/>
            <a:ext cx="7622324" cy="2276790"/>
            <a:chOff x="11802792" y="1727169"/>
            <a:chExt cx="7622324" cy="2276790"/>
          </a:xfrm>
        </p:grpSpPr>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02792" y="1727169"/>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sp>
        <p:nvSpPr>
          <p:cNvPr id="96" name="TextBox 95">
            <a:extLst>
              <a:ext uri="{FF2B5EF4-FFF2-40B4-BE49-F238E27FC236}">
                <a16:creationId xmlns:a16="http://schemas.microsoft.com/office/drawing/2014/main" id="{E64726F4-85E3-4B0C-A45A-E08F49CA0350}"/>
              </a:ext>
            </a:extLst>
          </p:cNvPr>
          <p:cNvSpPr txBox="1"/>
          <p:nvPr/>
        </p:nvSpPr>
        <p:spPr>
          <a:xfrm>
            <a:off x="20326314"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sp>
        <p:nvSpPr>
          <p:cNvPr id="160" name="TextBox 159">
            <a:extLst>
              <a:ext uri="{FF2B5EF4-FFF2-40B4-BE49-F238E27FC236}">
                <a16:creationId xmlns:a16="http://schemas.microsoft.com/office/drawing/2014/main" id="{3D28BB24-96C4-4C54-8F8B-591505ADEBF9}"/>
              </a:ext>
            </a:extLst>
          </p:cNvPr>
          <p:cNvSpPr txBox="1"/>
          <p:nvPr/>
        </p:nvSpPr>
        <p:spPr>
          <a:xfrm>
            <a:off x="13635919" y="10933790"/>
            <a:ext cx="4288536"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p>
          <a:p>
            <a:r>
              <a:rPr lang="en-US" sz="2000" b="1" dirty="0">
                <a:solidFill>
                  <a:schemeClr val="bg1"/>
                </a:solidFill>
              </a:rPr>
              <a:t>               Project Manager </a:t>
            </a:r>
          </a:p>
          <a:p>
            <a:r>
              <a:rPr lang="en-US" sz="2000" b="1" dirty="0">
                <a:solidFill>
                  <a:schemeClr val="bg1"/>
                </a:solidFill>
              </a:rPr>
              <a:t>               Productivity Workshop</a:t>
            </a:r>
          </a:p>
        </p:txBody>
      </p:sp>
      <p:sp>
        <p:nvSpPr>
          <p:cNvPr id="170" name="TextBox 169">
            <a:extLst>
              <a:ext uri="{FF2B5EF4-FFF2-40B4-BE49-F238E27FC236}">
                <a16:creationId xmlns:a16="http://schemas.microsoft.com/office/drawing/2014/main" id="{07675CDB-BC88-4203-89D7-48ECB62391EA}"/>
              </a:ext>
            </a:extLst>
          </p:cNvPr>
          <p:cNvSpPr txBox="1"/>
          <p:nvPr/>
        </p:nvSpPr>
        <p:spPr>
          <a:xfrm>
            <a:off x="13635919" y="9132194"/>
            <a:ext cx="4288536"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endParaRPr lang="en-US" sz="2800" b="1" dirty="0">
              <a:solidFill>
                <a:schemeClr val="bg1"/>
              </a:solidFill>
            </a:endParaRPr>
          </a:p>
          <a:p>
            <a:r>
              <a:rPr lang="en-US" sz="2000" b="1" dirty="0">
                <a:solidFill>
                  <a:schemeClr val="bg1"/>
                </a:solidFill>
              </a:rPr>
              <a:t>              Project Manager </a:t>
            </a:r>
          </a:p>
          <a:p>
            <a:r>
              <a:rPr lang="en-US" sz="2000" b="1" dirty="0">
                <a:solidFill>
                  <a:schemeClr val="bg1"/>
                </a:solidFill>
              </a:rPr>
              <a:t>              Productivity Workshop</a:t>
            </a:r>
          </a:p>
        </p:txBody>
      </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7" name="Picture 116">
            <a:extLst>
              <a:ext uri="{FF2B5EF4-FFF2-40B4-BE49-F238E27FC236}">
                <a16:creationId xmlns:a16="http://schemas.microsoft.com/office/drawing/2014/main" id="{6AAECFF5-9EE4-4A9D-8657-3D7486BE8672}"/>
              </a:ext>
            </a:extLst>
          </p:cNvPr>
          <p:cNvPicPr preferRelativeResize="0">
            <a:picLocks/>
          </p:cNvPicPr>
          <p:nvPr/>
        </p:nvPicPr>
        <p:blipFill rotWithShape="1">
          <a:blip r:embed="rId16"/>
          <a:srcRect l="10389" t="31541" r="78973" b="44510"/>
          <a:stretch/>
        </p:blipFill>
        <p:spPr>
          <a:xfrm>
            <a:off x="12911666" y="8925225"/>
            <a:ext cx="1444752" cy="155448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234E5413-BEEB-4BE9-ACFB-6C80888841B9}"/>
              </a:ext>
            </a:extLst>
          </p:cNvPr>
          <p:cNvPicPr preferRelativeResize="0">
            <a:picLocks/>
          </p:cNvPicPr>
          <p:nvPr/>
        </p:nvPicPr>
        <p:blipFill rotWithShape="1">
          <a:blip r:embed="rId16"/>
          <a:srcRect l="10389" t="31541" r="78973" b="44510"/>
          <a:stretch/>
        </p:blipFill>
        <p:spPr>
          <a:xfrm>
            <a:off x="12877632" y="10646537"/>
            <a:ext cx="1444752" cy="1554480"/>
          </a:xfrm>
          <a:prstGeom prst="flowChartConnector">
            <a:avLst/>
          </a:prstGeom>
          <a:ln>
            <a:solidFill>
              <a:schemeClr val="accent1"/>
            </a:solidFill>
          </a:ln>
        </p:spPr>
      </p:pic>
      <p:pic>
        <p:nvPicPr>
          <p:cNvPr id="120" name="Picture 119">
            <a:extLst>
              <a:ext uri="{FF2B5EF4-FFF2-40B4-BE49-F238E27FC236}">
                <a16:creationId xmlns:a16="http://schemas.microsoft.com/office/drawing/2014/main" id="{9405C701-33B4-47FF-94DB-8007DDEA30A3}"/>
              </a:ext>
            </a:extLst>
          </p:cNvPr>
          <p:cNvPicPr preferRelativeResize="0">
            <a:picLocks/>
          </p:cNvPicPr>
          <p:nvPr/>
        </p:nvPicPr>
        <p:blipFill rotWithShape="1">
          <a:blip r:embed="rId16"/>
          <a:srcRect l="10389" t="31541" r="78973" b="44510"/>
          <a:stretch/>
        </p:blipFill>
        <p:spPr>
          <a:xfrm>
            <a:off x="19549437" y="11674422"/>
            <a:ext cx="1444752" cy="1554480"/>
          </a:xfrm>
          <a:prstGeom prst="flowChartConnector">
            <a:avLst/>
          </a:prstGeom>
          <a:ln>
            <a:solidFill>
              <a:schemeClr val="accent1"/>
            </a:solidFill>
          </a:ln>
        </p:spPr>
      </p:pic>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3115415" y="4562068"/>
            <a:ext cx="6299238" cy="1757817"/>
            <a:chOff x="23132518" y="4615841"/>
            <a:chExt cx="629923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82A422FF-B44D-4DB1-B29A-B991D6FA3F23}"/>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sp>
        <p:nvSpPr>
          <p:cNvPr id="205" name="TextBox 204">
            <a:extLst>
              <a:ext uri="{FF2B5EF4-FFF2-40B4-BE49-F238E27FC236}">
                <a16:creationId xmlns:a16="http://schemas.microsoft.com/office/drawing/2014/main" id="{CF28AC08-3ADB-4DF8-8799-F72B00E8C776}"/>
              </a:ext>
            </a:extLst>
          </p:cNvPr>
          <p:cNvSpPr txBox="1"/>
          <p:nvPr/>
        </p:nvSpPr>
        <p:spPr>
          <a:xfrm>
            <a:off x="13641772" y="7177571"/>
            <a:ext cx="4288536" cy="114300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Open Position</a:t>
            </a:r>
            <a:endParaRPr lang="en-US" sz="2400" b="1" dirty="0">
              <a:solidFill>
                <a:schemeClr val="bg1"/>
              </a:solidFill>
            </a:endParaRPr>
          </a:p>
          <a:p>
            <a:pPr algn="ctr"/>
            <a:r>
              <a:rPr lang="en-US" sz="2000" b="1" dirty="0">
                <a:solidFill>
                  <a:schemeClr val="bg1"/>
                </a:solidFill>
              </a:rPr>
              <a:t>          NAM Idea Program Manager</a:t>
            </a:r>
          </a:p>
        </p:txBody>
      </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8236" y="6495690"/>
            <a:ext cx="648" cy="501722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p:cNvCxnSpPr>
          <p:nvPr/>
        </p:nvCxnSpPr>
        <p:spPr>
          <a:xfrm>
            <a:off x="12428884" y="76923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5031" y="1151291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06672" y="9732234"/>
            <a:ext cx="48866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5365D735-53D0-448E-A4A5-8AF8F8FC464B}"/>
              </a:ext>
            </a:extLst>
          </p:cNvPr>
          <p:cNvPicPr preferRelativeResize="0">
            <a:picLocks/>
          </p:cNvPicPr>
          <p:nvPr/>
        </p:nvPicPr>
        <p:blipFill rotWithShape="1">
          <a:blip r:embed="rId16"/>
          <a:srcRect l="10389" t="31541" r="78973" b="44510"/>
          <a:stretch/>
        </p:blipFill>
        <p:spPr>
          <a:xfrm>
            <a:off x="12877892" y="6924911"/>
            <a:ext cx="1444752" cy="1554480"/>
          </a:xfrm>
          <a:prstGeom prst="flowChartConnector">
            <a:avLst/>
          </a:prstGeom>
          <a:ln>
            <a:solidFill>
              <a:schemeClr val="accent1"/>
            </a:solidFill>
          </a:ln>
        </p:spPr>
      </p:pic>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11412"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27337" y="11681233"/>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1694</Words>
  <Application>Microsoft Office PowerPoint</Application>
  <PresentationFormat>Custom</PresentationFormat>
  <Paragraphs>451</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2019-09-18T15:25:12Z</dcterms:modified>
</cp:coreProperties>
</file>